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2" r:id="rId2"/>
    <p:sldId id="263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0B4F-A68E-49CE-84BE-71132A0F095F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20E6-E15A-405E-8AF9-F8FF354C4E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355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1pPr>
    <a:lvl2pPr marL="207752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2pPr>
    <a:lvl3pPr marL="415503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3pPr>
    <a:lvl4pPr marL="623255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4pPr>
    <a:lvl5pPr marL="831007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5pPr>
    <a:lvl6pPr marL="1038758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6pPr>
    <a:lvl7pPr marL="1246510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7pPr>
    <a:lvl8pPr marL="1454262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8pPr>
    <a:lvl9pPr marL="1662013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43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78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72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67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241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075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12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21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45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99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51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78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hyperlink" Target="https://www.revistapediatria.cl/volumenes/2013/vol10num3/pdf/REVISION_VARICELA.pdf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www.cdc.gov/chickenpox/about/transmission-s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D7DC3BF-5EB7-49FD-8F0A-570B095574E3}"/>
              </a:ext>
            </a:extLst>
          </p:cNvPr>
          <p:cNvSpPr txBox="1"/>
          <p:nvPr/>
        </p:nvSpPr>
        <p:spPr>
          <a:xfrm>
            <a:off x="0" y="-1"/>
            <a:ext cx="6876000" cy="20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7D22BCAD-A74B-4254-BE36-98CC7B83E1D5}"/>
              </a:ext>
            </a:extLst>
          </p:cNvPr>
          <p:cNvSpPr/>
          <p:nvPr/>
        </p:nvSpPr>
        <p:spPr>
          <a:xfrm>
            <a:off x="2181493" y="678883"/>
            <a:ext cx="2513013" cy="192348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50A952-7194-470F-874C-50D1849C1CB5}"/>
              </a:ext>
            </a:extLst>
          </p:cNvPr>
          <p:cNvSpPr txBox="1"/>
          <p:nvPr/>
        </p:nvSpPr>
        <p:spPr>
          <a:xfrm>
            <a:off x="2605086" y="1134420"/>
            <a:ext cx="1647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Aprende más sobre la Varicela Zoster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D9618B-C116-4FB7-892A-71F057E12AD2}"/>
              </a:ext>
            </a:extLst>
          </p:cNvPr>
          <p:cNvGrpSpPr/>
          <p:nvPr/>
        </p:nvGrpSpPr>
        <p:grpSpPr>
          <a:xfrm>
            <a:off x="0" y="-2382"/>
            <a:ext cx="6858000" cy="619022"/>
            <a:chOff x="-657241" y="-9525"/>
            <a:chExt cx="6858000" cy="619022"/>
          </a:xfrm>
        </p:grpSpPr>
        <p:pic>
          <p:nvPicPr>
            <p:cNvPr id="15" name="Imagen 14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51519D22-6E51-4550-A6E3-46086C873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8" b="10608"/>
            <a:stretch/>
          </p:blipFill>
          <p:spPr>
            <a:xfrm>
              <a:off x="-657241" y="-9525"/>
              <a:ext cx="1552575" cy="611594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F9738C0-CB48-4057-88BA-91957BBB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56759" y="-9525"/>
              <a:ext cx="2844000" cy="619022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4AD4FB-262B-49E1-82EC-010F1C7CC805}"/>
              </a:ext>
            </a:extLst>
          </p:cNvPr>
          <p:cNvSpPr/>
          <p:nvPr/>
        </p:nvSpPr>
        <p:spPr>
          <a:xfrm>
            <a:off x="2421534" y="2680461"/>
            <a:ext cx="2032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es?</a:t>
            </a:r>
          </a:p>
        </p:txBody>
      </p:sp>
      <p:pic>
        <p:nvPicPr>
          <p:cNvPr id="2" name="Picture 2" descr="Virus De La Varicelazóster Foto de stock y más banco de imágenes de  Abstracto - iStock">
            <a:extLst>
              <a:ext uri="{FF2B5EF4-FFF2-40B4-BE49-F238E27FC236}">
                <a16:creationId xmlns:a16="http://schemas.microsoft.com/office/drawing/2014/main" id="{06638916-C8CA-42C9-9B69-2A2C0E15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52" y="3319491"/>
            <a:ext cx="3575850" cy="29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AAFF601-D8E3-494D-9C09-E393FEE1FEC4}"/>
              </a:ext>
            </a:extLst>
          </p:cNvPr>
          <p:cNvSpPr txBox="1"/>
          <p:nvPr/>
        </p:nvSpPr>
        <p:spPr>
          <a:xfrm>
            <a:off x="3428998" y="3641437"/>
            <a:ext cx="3098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La varicela es una enfermedad causada por el virus de la Varicela Zoster, se caracteriza por ser altamente contagiosa  y por producir un sarpullido que aparece primero en el estómago, la espalda y la cara, para luego extenderse en el resto del cuerpo causando entre 250 y 500 ampollas que causan picazón.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/>
              <a:t>La varicela zoster suele tener una presentación leve, sin embargo, en bebes, adolescentes y adultos con un sistema inmunitario debilitado puede generar complicaciones que con lleven al fallecimiento de la persona.</a:t>
            </a:r>
            <a:endParaRPr lang="es-CO" sz="12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C3C9CDD-2AF6-4223-A0A3-6806C460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80" b="94970" l="667" r="98333">
                        <a14:foregroundMark x1="51333" y1="41124" x2="62333" y2="28107"/>
                        <a14:foregroundMark x1="62333" y1="28107" x2="59333" y2="50592"/>
                        <a14:foregroundMark x1="46333" y1="93491" x2="64833" y2="89349"/>
                        <a14:foregroundMark x1="68333" y1="84911" x2="71167" y2="94970"/>
                        <a14:foregroundMark x1="28833" y1="9172" x2="24500" y2="8580"/>
                        <a14:foregroundMark x1="14000" y1="29882" x2="15333" y2="48521"/>
                        <a14:foregroundMark x1="667" y1="53550" x2="19333" y2="56509"/>
                        <a14:foregroundMark x1="36667" y1="54438" x2="45833" y2="53254"/>
                        <a14:foregroundMark x1="74000" y1="54734" x2="94667" y2="50592"/>
                        <a14:foregroundMark x1="94667" y1="50592" x2="96833" y2="51479"/>
                        <a14:foregroundMark x1="2833" y1="89941" x2="9167" y2="95266"/>
                        <a14:foregroundMark x1="20000" y1="89645" x2="20000" y2="89645"/>
                        <a14:foregroundMark x1="20000" y1="89645" x2="20000" y2="89645"/>
                        <a14:foregroundMark x1="12500" y1="91716" x2="26833" y2="48521"/>
                        <a14:foregroundMark x1="26833" y1="48521" x2="29833" y2="28107"/>
                        <a14:foregroundMark x1="79500" y1="90237" x2="98333" y2="93195"/>
                        <a14:foregroundMark x1="75833" y1="68935" x2="94667" y2="74556"/>
                        <a14:foregroundMark x1="7500" y1="62426" x2="5333" y2="74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6858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2C20C3-6EDB-4A40-996D-C0A36FB81252}"/>
              </a:ext>
            </a:extLst>
          </p:cNvPr>
          <p:cNvSpPr txBox="1"/>
          <p:nvPr/>
        </p:nvSpPr>
        <p:spPr>
          <a:xfrm>
            <a:off x="0" y="8636169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https://www.cdc.gov/chickenpox/about/transmission-sp.html</a:t>
            </a:r>
            <a:endParaRPr lang="es-ES_tradnl" sz="900" dirty="0"/>
          </a:p>
          <a:p>
            <a:r>
              <a:rPr lang="es-ES_tradnl" sz="9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https://www.revistapediatria.cl/volumenes/2013/vol10num3/pdf/REVISION_VARICELA.pdf</a:t>
            </a:r>
            <a:endParaRPr lang="es-ES_tradnl" sz="900" dirty="0"/>
          </a:p>
          <a:p>
            <a:r>
              <a:rPr lang="es-ES_tradnl" sz="900" dirty="0"/>
              <a:t>https://pubmed.ncbi.nlm.nih.gov/29254392/</a:t>
            </a:r>
          </a:p>
        </p:txBody>
      </p:sp>
    </p:spTree>
    <p:extLst>
      <p:ext uri="{BB962C8B-B14F-4D97-AF65-F5344CB8AC3E}">
        <p14:creationId xmlns:p14="http://schemas.microsoft.com/office/powerpoint/2010/main" val="327636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D7DC3BF-5EB7-49FD-8F0A-570B095574E3}"/>
              </a:ext>
            </a:extLst>
          </p:cNvPr>
          <p:cNvSpPr txBox="1"/>
          <p:nvPr/>
        </p:nvSpPr>
        <p:spPr>
          <a:xfrm>
            <a:off x="0" y="-1"/>
            <a:ext cx="6876000" cy="205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7D22BCAD-A74B-4254-BE36-98CC7B83E1D5}"/>
              </a:ext>
            </a:extLst>
          </p:cNvPr>
          <p:cNvSpPr/>
          <p:nvPr/>
        </p:nvSpPr>
        <p:spPr>
          <a:xfrm>
            <a:off x="2181493" y="678883"/>
            <a:ext cx="2513013" cy="192348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50A952-7194-470F-874C-50D1849C1CB5}"/>
              </a:ext>
            </a:extLst>
          </p:cNvPr>
          <p:cNvSpPr txBox="1"/>
          <p:nvPr/>
        </p:nvSpPr>
        <p:spPr>
          <a:xfrm>
            <a:off x="2605086" y="1134420"/>
            <a:ext cx="1647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Aprende más sobre la Varicela Zoster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D9618B-C116-4FB7-892A-71F057E12AD2}"/>
              </a:ext>
            </a:extLst>
          </p:cNvPr>
          <p:cNvGrpSpPr/>
          <p:nvPr/>
        </p:nvGrpSpPr>
        <p:grpSpPr>
          <a:xfrm>
            <a:off x="0" y="-2382"/>
            <a:ext cx="6858000" cy="619022"/>
            <a:chOff x="-657241" y="-9525"/>
            <a:chExt cx="6858000" cy="619022"/>
          </a:xfrm>
        </p:grpSpPr>
        <p:pic>
          <p:nvPicPr>
            <p:cNvPr id="15" name="Imagen 14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51519D22-6E51-4550-A6E3-46086C873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8" b="10608"/>
            <a:stretch/>
          </p:blipFill>
          <p:spPr>
            <a:xfrm>
              <a:off x="-657241" y="-9525"/>
              <a:ext cx="1552575" cy="611594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F9738C0-CB48-4057-88BA-91957BBB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56759" y="-9525"/>
              <a:ext cx="2844000" cy="619022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0374DA3-CCC8-40B8-8BD5-C1BBBF0987C1}"/>
              </a:ext>
            </a:extLst>
          </p:cNvPr>
          <p:cNvSpPr/>
          <p:nvPr/>
        </p:nvSpPr>
        <p:spPr>
          <a:xfrm>
            <a:off x="1131735" y="2642326"/>
            <a:ext cx="4759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se transmite?</a:t>
            </a:r>
          </a:p>
        </p:txBody>
      </p:sp>
      <p:sp>
        <p:nvSpPr>
          <p:cNvPr id="4" name="AutoShape 6" descr="3 formas de evitar contagiarte de varicela mientras ayudas a un infectado">
            <a:extLst>
              <a:ext uri="{FF2B5EF4-FFF2-40B4-BE49-F238E27FC236}">
                <a16:creationId xmlns:a16="http://schemas.microsoft.com/office/drawing/2014/main" id="{C3B981F1-45E7-4C7E-99C1-8ED2A9481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19D75AC-FDAF-40DE-A910-4060B7E77A76}"/>
              </a:ext>
            </a:extLst>
          </p:cNvPr>
          <p:cNvSpPr txBox="1"/>
          <p:nvPr/>
        </p:nvSpPr>
        <p:spPr>
          <a:xfrm>
            <a:off x="0" y="7105650"/>
            <a:ext cx="6858000" cy="20383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193B995-5106-41C4-AE6A-0893AECED4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8" b="57681" l="1957" r="58043">
                        <a14:foregroundMark x1="6957" y1="9855" x2="19130" y2="57391"/>
                        <a14:foregroundMark x1="3913" y1="54783" x2="1957" y2="33623"/>
                        <a14:foregroundMark x1="18913" y1="22899" x2="41957" y2="5507"/>
                        <a14:foregroundMark x1="18043" y1="19420" x2="38696" y2="4928"/>
                        <a14:foregroundMark x1="38696" y1="4928" x2="38913" y2="4928"/>
                        <a14:foregroundMark x1="24565" y1="13913" x2="37826" y2="4928"/>
                        <a14:foregroundMark x1="56087" y1="11594" x2="56522" y2="17681"/>
                        <a14:foregroundMark x1="52609" y1="23768" x2="55870" y2="39420"/>
                        <a14:foregroundMark x1="58043" y1="57681" x2="57391" y2="38551"/>
                        <a14:foregroundMark x1="33478" y1="31594" x2="37609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21" b="41087"/>
          <a:stretch/>
        </p:blipFill>
        <p:spPr>
          <a:xfrm>
            <a:off x="625062" y="5783900"/>
            <a:ext cx="3023014" cy="2225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0A55DEE-B600-40AC-8BA5-C0D4BF9CAC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75" b="98841" l="51087" r="99783">
                        <a14:foregroundMark x1="51087" y1="98551" x2="61522" y2="84638"/>
                        <a14:foregroundMark x1="61522" y1="84638" x2="78261" y2="79130"/>
                        <a14:foregroundMark x1="96739" y1="77681" x2="97391" y2="96812"/>
                        <a14:foregroundMark x1="98913" y1="98841" x2="99783" y2="9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286252" y="5286374"/>
            <a:ext cx="2571748" cy="385762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4FD98E0-29DC-458E-A19D-D86D951EF752}"/>
              </a:ext>
            </a:extLst>
          </p:cNvPr>
          <p:cNvSpPr txBox="1"/>
          <p:nvPr/>
        </p:nvSpPr>
        <p:spPr>
          <a:xfrm>
            <a:off x="1335090" y="3871102"/>
            <a:ext cx="435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Se transmite a través de las góticas o aerosoles secretadas por las personas que tienen el virus o al tener contacto con alguna de las lesiones de la persona enferma.</a:t>
            </a:r>
          </a:p>
          <a:p>
            <a:pPr algn="just"/>
            <a:r>
              <a:rPr lang="es-CO" sz="1200" dirty="0"/>
              <a:t>Es importante recordar que las personas que nunca han tenido la enfermedad o no tienen la vacuna tienen riesgo de enfermar.</a:t>
            </a:r>
          </a:p>
          <a:p>
            <a:pPr algn="just"/>
            <a:r>
              <a:rPr lang="es-CO" sz="1200" dirty="0"/>
              <a:t>El periodo de incubación del virus es de 10 a 21 días.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4223810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7C466240F8C346945B1C9311133B02" ma:contentTypeVersion="5" ma:contentTypeDescription="Crear nuevo documento." ma:contentTypeScope="" ma:versionID="8497b176b8b75e7a154863cd0929e68e">
  <xsd:schema xmlns:xsd="http://www.w3.org/2001/XMLSchema" xmlns:xs="http://www.w3.org/2001/XMLSchema" xmlns:p="http://schemas.microsoft.com/office/2006/metadata/properties" xmlns:ns2="3bfbf733-a6c3-488d-a481-abc1b690c7db" xmlns:ns3="2c57093b-1216-4c66-80b5-6a2b6ee15237" targetNamespace="http://schemas.microsoft.com/office/2006/metadata/properties" ma:root="true" ma:fieldsID="963867427be2ff2a957ac511849db725" ns2:_="" ns3:_="">
    <xsd:import namespace="3bfbf733-a6c3-488d-a481-abc1b690c7db"/>
    <xsd:import namespace="2c57093b-1216-4c66-80b5-6a2b6ee152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vento" minOccurs="0"/>
                <xsd:element ref="ns3:Tipo_x0020_de_x0020_informaci_x00f3_n" minOccurs="0"/>
                <xsd:element ref="ns3:Laboratorio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7093b-1216-4c66-80b5-6a2b6ee15237" elementFormDefault="qualified">
    <xsd:import namespace="http://schemas.microsoft.com/office/2006/documentManagement/types"/>
    <xsd:import namespace="http://schemas.microsoft.com/office/infopath/2007/PartnerControls"/>
    <xsd:element name="Evento" ma:index="11" nillable="true" ma:displayName="Evento" ma:list="{fa2c8b87-2de4-4ca3-b219-53c629b46f5c}" ma:internalName="Evento" ma:showField="Title">
      <xsd:simpleType>
        <xsd:restriction base="dms:Lookup"/>
      </xsd:simpleType>
    </xsd:element>
    <xsd:element name="Tipo_x0020_de_x0020_informaci_x00f3_n" ma:index="12" nillable="true" ma:displayName="Tipo de información" ma:internalName="Tipo_x0020_de_x0020_informaci_x00f3_n">
      <xsd:simpleType>
        <xsd:restriction base="dms:Text">
          <xsd:maxLength value="255"/>
        </xsd:restriction>
      </xsd:simpleType>
    </xsd:element>
    <xsd:element name="Laboratorio" ma:index="13" nillable="true" ma:displayName="Laboratorio" ma:internalName="Laboratori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boratorio xmlns="2c57093b-1216-4c66-80b5-6a2b6ee15237" xsi:nil="true"/>
    <Tipo_x0020_de_x0020_informaci_x00f3_n xmlns="2c57093b-1216-4c66-80b5-6a2b6ee15237" xsi:nil="true"/>
    <Evento xmlns="2c57093b-1216-4c66-80b5-6a2b6ee15237">43</Evento>
    <_dlc_DocId xmlns="3bfbf733-a6c3-488d-a481-abc1b690c7db">AVMXRNAJRR5T-181313741-198</_dlc_DocId>
    <_dlc_DocIdUrl xmlns="3bfbf733-a6c3-488d-a481-abc1b690c7db">
      <Url>http://www.ins.gov.co/buscador-eventos/_layouts/15/DocIdRedir.aspx?ID=AVMXRNAJRR5T-181313741-198</Url>
      <Description>AVMXRNAJRR5T-181313741-198</Description>
    </_dlc_DocIdUrl>
  </documentManagement>
</p:properties>
</file>

<file path=customXml/itemProps1.xml><?xml version="1.0" encoding="utf-8"?>
<ds:datastoreItem xmlns:ds="http://schemas.openxmlformats.org/officeDocument/2006/customXml" ds:itemID="{E0312139-AF9E-4ED1-AD2F-4FF25DA1507B}"/>
</file>

<file path=customXml/itemProps2.xml><?xml version="1.0" encoding="utf-8"?>
<ds:datastoreItem xmlns:ds="http://schemas.openxmlformats.org/officeDocument/2006/customXml" ds:itemID="{C99817A3-519B-40A4-9DDB-661D9F61FD45}"/>
</file>

<file path=customXml/itemProps3.xml><?xml version="1.0" encoding="utf-8"?>
<ds:datastoreItem xmlns:ds="http://schemas.openxmlformats.org/officeDocument/2006/customXml" ds:itemID="{A4483C17-834D-4AB5-ABC3-618C44F1BAB7}"/>
</file>

<file path=customXml/itemProps4.xml><?xml version="1.0" encoding="utf-8"?>
<ds:datastoreItem xmlns:ds="http://schemas.openxmlformats.org/officeDocument/2006/customXml" ds:itemID="{9F16F197-6110-41D8-92EC-53B42CBC22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226</Words>
  <Application>Microsoft Office PowerPoint</Application>
  <PresentationFormat>Carta (216 x 279 mm)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Ximena</dc:creator>
  <cp:lastModifiedBy>Ximena</cp:lastModifiedBy>
  <cp:revision>16</cp:revision>
  <dcterms:created xsi:type="dcterms:W3CDTF">2021-07-03T23:31:18Z</dcterms:created>
  <dcterms:modified xsi:type="dcterms:W3CDTF">2021-07-08T01:10:18Z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0x010100097C466240F8C346945B1C9311133B02</vt:lpwstr>
  </property>
  <property fmtid="{D5CDD505-2E9C-101B-9397-08002B2CF9AE}" pid="3" name="_dlc_DocIdItemGuid">
    <vt:lpwstr>5f62421e-6070-4d7d-9e3d-56c826718438</vt:lpwstr>
  </property>
</Properties>
</file>